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3" r:id="rId1"/>
  </p:sldMasterIdLst>
  <p:notesMasterIdLst>
    <p:notesMasterId r:id="rId35"/>
  </p:notes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6" r:id="rId9"/>
    <p:sldId id="287" r:id="rId10"/>
    <p:sldId id="282" r:id="rId11"/>
    <p:sldId id="283" r:id="rId12"/>
    <p:sldId id="284" r:id="rId13"/>
    <p:sldId id="277" r:id="rId14"/>
    <p:sldId id="278" r:id="rId15"/>
    <p:sldId id="285" r:id="rId16"/>
    <p:sldId id="256" r:id="rId17"/>
    <p:sldId id="265" r:id="rId18"/>
    <p:sldId id="260" r:id="rId19"/>
    <p:sldId id="257" r:id="rId20"/>
    <p:sldId id="258" r:id="rId21"/>
    <p:sldId id="279" r:id="rId22"/>
    <p:sldId id="280" r:id="rId23"/>
    <p:sldId id="281" r:id="rId24"/>
    <p:sldId id="261" r:id="rId25"/>
    <p:sldId id="270" r:id="rId26"/>
    <p:sldId id="269" r:id="rId27"/>
    <p:sldId id="288" r:id="rId28"/>
    <p:sldId id="268" r:id="rId29"/>
    <p:sldId id="267" r:id="rId30"/>
    <p:sldId id="262" r:id="rId31"/>
    <p:sldId id="263" r:id="rId32"/>
    <p:sldId id="264" r:id="rId33"/>
    <p:sldId id="289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9"/>
    <p:restoredTop sz="93464"/>
  </p:normalViewPr>
  <p:slideViewPr>
    <p:cSldViewPr snapToGrid="0" snapToObjects="1">
      <p:cViewPr varScale="1">
        <p:scale>
          <a:sx n="94" d="100"/>
          <a:sy n="94" d="100"/>
        </p:scale>
        <p:origin x="10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10/04/2019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5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0388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6229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1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707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1574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81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4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2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2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7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5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4/10/19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81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49" r:id="rId16"/>
    <p:sldLayoutId id="2147484150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19331"/>
            <a:ext cx="9448800" cy="2609170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4419" y="3997891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Prof. Me. Manoel Campos</a:t>
            </a:r>
          </a:p>
          <a:p>
            <a:r>
              <a:rPr lang="pt-BR" b="1" dirty="0">
                <a:solidFill>
                  <a:schemeClr val="bg1"/>
                </a:solidFill>
              </a:rPr>
              <a:t>Instituto Federal de Educação do Tocantins (IFTO, Campus Palmas)</a:t>
            </a:r>
          </a:p>
          <a:p>
            <a:r>
              <a:rPr lang="pt-BR" b="1" dirty="0">
                <a:solidFill>
                  <a:schemeClr val="bg1"/>
                </a:solidFill>
                <a:hlinkClick r:id="rId2"/>
              </a:rPr>
              <a:t>http://twitter.com/manoelcampos</a:t>
            </a:r>
            <a:r>
              <a:rPr lang="pt-BR" b="1" dirty="0">
                <a:solidFill>
                  <a:schemeClr val="bg1"/>
                </a:solidFill>
              </a:rPr>
              <a:t>  </a:t>
            </a:r>
          </a:p>
          <a:p>
            <a:r>
              <a:rPr lang="pt-BR" b="1" dirty="0">
                <a:solidFill>
                  <a:schemeClr val="bg1"/>
                </a:solidFill>
                <a:hlinkClick r:id="rId3"/>
              </a:rPr>
              <a:t>http://github.com/manoelcampos</a:t>
            </a:r>
            <a:r>
              <a:rPr lang="pt-BR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477" y="764373"/>
            <a:ext cx="10711070" cy="1293028"/>
          </a:xfrm>
        </p:spPr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3828"/>
            <a:ext cx="10818812" cy="2862915"/>
          </a:xfrm>
        </p:spPr>
        <p:txBody>
          <a:bodyPr>
            <a:normAutofit/>
          </a:bodyPr>
          <a:lstStyle/>
          <a:p>
            <a:r>
              <a:rPr lang="pt-BR" sz="28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800" dirty="0"/>
              <a:t>Uma porta é um ponto final de comunicação (</a:t>
            </a:r>
            <a:r>
              <a:rPr lang="pt-BR" sz="2800" i="1" dirty="0"/>
              <a:t>endpoint</a:t>
            </a:r>
            <a:r>
              <a:rPr lang="pt-BR" sz="2800" dirty="0"/>
              <a:t>)</a:t>
            </a:r>
          </a:p>
          <a:p>
            <a:r>
              <a:rPr lang="pt-BR" sz="2800" dirty="0"/>
              <a:t>É como o número de um apartamento onde o carteiro deve entregar uma encomenda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5DEA2-58EA-D741-A539-583B13A1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125" y="103132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F91F43-DEE6-CD4C-9D34-2B1FCC18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DC346-309A-9E4B-8A55-0FDE2163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674" y="3852038"/>
            <a:ext cx="3775392" cy="30021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367" y="749383"/>
            <a:ext cx="10103833" cy="1293028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9944" y="1764553"/>
            <a:ext cx="8915400" cy="4501175"/>
          </a:xfrm>
        </p:spPr>
        <p:txBody>
          <a:bodyPr>
            <a:normAutofit/>
          </a:bodyPr>
          <a:lstStyle/>
          <a:p>
            <a:r>
              <a:rPr lang="pt-BR" sz="2800" dirty="0"/>
              <a:t>Sem o número da porta, o SO não tem como saber para qual aplicação entregar uma mensagem recebida</a:t>
            </a:r>
          </a:p>
          <a:p>
            <a:r>
              <a:rPr lang="pt-BR" sz="2800" dirty="0"/>
              <a:t>Só com o IP é como ter o endereço do prédio mas não ter o número do apartamento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7F175-2C36-EA4D-8381-8F631F22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9438245" y="4068148"/>
            <a:ext cx="1626354" cy="1434714"/>
            <a:chOff x="9000923" y="3889490"/>
            <a:chExt cx="1626354" cy="14347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00923" y="4590338"/>
              <a:ext cx="555699" cy="5556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72123" y="4769051"/>
              <a:ext cx="555153" cy="5551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2124" y="4065610"/>
              <a:ext cx="555153" cy="55515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34579" y="3889490"/>
              <a:ext cx="555699" cy="55569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144049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2133600"/>
            <a:ext cx="11330609" cy="4560498"/>
          </a:xfrm>
        </p:spPr>
        <p:txBody>
          <a:bodyPr>
            <a:noAutofit/>
          </a:bodyPr>
          <a:lstStyle/>
          <a:p>
            <a:r>
              <a:rPr lang="pt-BR" sz="2800" i="1" dirty="0"/>
              <a:t>Stream</a:t>
            </a:r>
            <a:r>
              <a:rPr lang="pt-BR" sz="2800" dirty="0"/>
              <a:t> significa corrente (como de um rio) ou fluxo</a:t>
            </a:r>
          </a:p>
          <a:p>
            <a:r>
              <a:rPr lang="pt-BR" sz="2800" dirty="0"/>
              <a:t>Um </a:t>
            </a:r>
            <a:r>
              <a:rPr lang="pt-BR" sz="2800" i="1" dirty="0"/>
              <a:t>Stream</a:t>
            </a:r>
            <a:r>
              <a:rPr lang="pt-BR" sz="2800" dirty="0"/>
              <a:t> é usado em programação para permitir ler e gravar dados de dispositivos de entrada (</a:t>
            </a:r>
            <a:r>
              <a:rPr lang="pt-BR" sz="2800" i="1" dirty="0"/>
              <a:t>input</a:t>
            </a:r>
            <a:r>
              <a:rPr lang="pt-BR" sz="2800" dirty="0"/>
              <a:t>) e saída (</a:t>
            </a:r>
            <a:r>
              <a:rPr lang="pt-BR" sz="2800" i="1" dirty="0"/>
              <a:t>output</a:t>
            </a:r>
            <a:r>
              <a:rPr lang="pt-BR" sz="2800" dirty="0"/>
              <a:t>)</a:t>
            </a:r>
          </a:p>
          <a:p>
            <a:r>
              <a:rPr lang="pt-BR" sz="2800" dirty="0"/>
              <a:t>Ao usar um </a:t>
            </a:r>
            <a:r>
              <a:rPr lang="pt-BR" sz="2800" i="1" dirty="0"/>
              <a:t>Stream</a:t>
            </a:r>
            <a:r>
              <a:rPr lang="pt-BR" sz="2800" dirty="0"/>
              <a:t>, podemos enviar dados por um fluxo ou receber dados de 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97F35-616D-E04C-9ECF-9DAB3DDB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78" y="2133600"/>
            <a:ext cx="10722734" cy="4560498"/>
          </a:xfrm>
        </p:spPr>
        <p:txBody>
          <a:bodyPr>
            <a:noAutofit/>
          </a:bodyPr>
          <a:lstStyle/>
          <a:p>
            <a:r>
              <a:rPr lang="pt-BR" sz="2800" dirty="0"/>
              <a:t>Exemplos de </a:t>
            </a:r>
            <a:r>
              <a:rPr lang="pt-BR" sz="2800" i="1" dirty="0" err="1"/>
              <a:t>Streams</a:t>
            </a:r>
            <a:r>
              <a:rPr lang="pt-BR" sz="2800" dirty="0"/>
              <a:t> são arquivos e canais de comunicação como sockets</a:t>
            </a:r>
          </a:p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7FC43D-3479-8643-8039-28F1AD29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3" y="2133600"/>
            <a:ext cx="10934769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</a:t>
            </a:r>
            <a:r>
              <a:rPr lang="pt-BR" sz="2800" i="1" dirty="0"/>
              <a:t>InputStream</a:t>
            </a:r>
            <a:r>
              <a:rPr lang="pt-BR" sz="2800" dirty="0"/>
              <a:t> e </a:t>
            </a:r>
            <a:r>
              <a:rPr lang="pt-BR" sz="2800" i="1" dirty="0"/>
              <a:t>OutputStream</a:t>
            </a:r>
            <a:r>
              <a:rPr lang="pt-BR" sz="2800" dirty="0"/>
              <a:t>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B1196-235E-AF4E-BAC3-0B48ABF3B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0666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25620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44350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9D686-A331-AB4E-A748-54A46E87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2333942" y="765286"/>
            <a:ext cx="9718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in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</a:p>
          <a:p>
            <a:pPr algn="r"/>
            <a:r>
              <a:rPr lang="en-US" sz="2000" dirty="0"/>
              <a:t>  </a:t>
            </a:r>
          </a:p>
          <a:p>
            <a:pPr algn="r"/>
            <a:r>
              <a:rPr lang="en-US" sz="2000" b="1" i="1" dirty="0"/>
              <a:t>in = new </a:t>
            </a:r>
            <a:r>
              <a:rPr lang="en-US" sz="2000" b="1" i="1" dirty="0" err="1"/>
              <a:t>BufferedReader</a:t>
            </a:r>
            <a:r>
              <a:rPr lang="en-US" sz="2000" b="1" i="1" dirty="0"/>
              <a:t>(new </a:t>
            </a:r>
            <a:r>
              <a:rPr lang="en-US" sz="2000" b="1" i="1" dirty="0" err="1"/>
              <a:t>InputStreamReader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socket.getInputStream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124096" y="2083279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239179" y="2587991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016031" y="4729846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9FB66-2706-E64F-AA18-B230C4B9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2261950" y="760763"/>
            <a:ext cx="980595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out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  <a:br>
              <a:rPr lang="en-US" sz="2000" dirty="0"/>
            </a:br>
            <a:endParaRPr lang="en-US" sz="2000" b="1" dirty="0"/>
          </a:p>
          <a:p>
            <a:pPr algn="r"/>
            <a:r>
              <a:rPr lang="en-US" sz="2000" b="1" i="1" dirty="0"/>
              <a:t>out = new </a:t>
            </a:r>
            <a:r>
              <a:rPr lang="en-US" sz="2000" b="1" i="1" dirty="0" err="1"/>
              <a:t>BufferedWriter</a:t>
            </a:r>
            <a:r>
              <a:rPr lang="en-US" sz="2000" b="1" i="1" dirty="0"/>
              <a:t>(new </a:t>
            </a:r>
            <a:r>
              <a:rPr lang="en-US" sz="2000" b="1" i="1" dirty="0" err="1"/>
              <a:t>OutputStreamWriter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socket.getOutputStream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5625114A-F0A9-8846-A19F-2578E3EC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53710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335248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3B299-408A-664F-80A9-F68CB0EF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822337" y="882921"/>
            <a:ext cx="91214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err="1"/>
              <a:t>Felizmente</a:t>
            </a:r>
            <a:r>
              <a:rPr lang="en-US" sz="2400" dirty="0"/>
              <a:t>, para o </a:t>
            </a:r>
            <a:r>
              <a:rPr lang="en-US" sz="2400" i="1" dirty="0" err="1"/>
              <a:t>OutputStream</a:t>
            </a:r>
            <a:r>
              <a:rPr lang="en-US" sz="2400" dirty="0"/>
              <a:t> </a:t>
            </a:r>
            <a:r>
              <a:rPr lang="en-US" sz="2400" dirty="0" err="1"/>
              <a:t>conseguimos</a:t>
            </a:r>
            <a:r>
              <a:rPr lang="en-US" sz="2400" dirty="0"/>
              <a:t> </a:t>
            </a:r>
            <a:r>
              <a:rPr lang="en-US" sz="2400" dirty="0" err="1"/>
              <a:t>simplificar</a:t>
            </a:r>
            <a:r>
              <a:rPr lang="en-US" sz="2400" dirty="0"/>
              <a:t> o </a:t>
            </a:r>
            <a:br>
              <a:rPr lang="en-US" sz="2400" dirty="0"/>
            </a:br>
            <a:r>
              <a:rPr lang="en-US" sz="2400" dirty="0" err="1"/>
              <a:t>processo</a:t>
            </a:r>
            <a:r>
              <a:rPr lang="en-US" sz="2400" dirty="0"/>
              <a:t> </a:t>
            </a:r>
            <a:r>
              <a:rPr lang="en-US" sz="2400" dirty="0" err="1"/>
              <a:t>criando</a:t>
            </a:r>
            <a:r>
              <a:rPr lang="en-US" sz="2400" dirty="0"/>
              <a:t> </a:t>
            </a:r>
            <a:r>
              <a:rPr lang="en-US" sz="2400" dirty="0" err="1"/>
              <a:t>apenas</a:t>
            </a:r>
            <a:r>
              <a:rPr lang="en-US" sz="2400" dirty="0"/>
              <a:t> 2 </a:t>
            </a:r>
            <a:r>
              <a:rPr lang="en-US" sz="2400" dirty="0" err="1"/>
              <a:t>objetos</a:t>
            </a:r>
            <a:r>
              <a:rPr lang="en-US" sz="2400" dirty="0"/>
              <a:t>.</a:t>
            </a:r>
          </a:p>
          <a:p>
            <a:pPr algn="r"/>
            <a:endParaRPr lang="en-US" sz="2400" b="1" dirty="0"/>
          </a:p>
          <a:p>
            <a:pPr algn="r"/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pPr algn="r"/>
            <a:endParaRPr lang="pt-BR" sz="24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62C29F9-36F5-2546-A4DB-14B35582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861" y="2133600"/>
            <a:ext cx="10828751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BAFE8F-AD75-3E46-92CF-D782D793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Desenvolver aplicação de bate-papo que envia e recebe mensagens pela rede</a:t>
            </a:r>
          </a:p>
          <a:p>
            <a:r>
              <a:rPr lang="pt-BR" sz="2800" dirty="0"/>
              <a:t>Entender os conceitos de Sockets, InputStream e OutputStream, requisições bloqueantes (blocking) e Threads</a:t>
            </a:r>
          </a:p>
          <a:p>
            <a:endParaRPr lang="pt-BR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791" y="764373"/>
            <a:ext cx="9730409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Objetos </a:t>
            </a:r>
            <a:br>
              <a:rPr lang="pt-BR" b="1" dirty="0"/>
            </a:br>
            <a:r>
              <a:rPr lang="pt-BR" b="1" dirty="0" err="1"/>
              <a:t>InputStream</a:t>
            </a:r>
            <a:r>
              <a:rPr lang="pt-BR" b="1" dirty="0"/>
              <a:t>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04" y="2133600"/>
            <a:ext cx="10868508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</a:t>
            </a:r>
            <a:r>
              <a:rPr lang="pt-BR" sz="2800" i="1" dirty="0"/>
              <a:t>BufferedReader</a:t>
            </a:r>
            <a:r>
              <a:rPr lang="pt-BR" sz="2800" dirty="0"/>
              <a:t> usando apenas uma linha de código, isto não é possível para projetos usando as classes </a:t>
            </a:r>
            <a:r>
              <a:rPr lang="pt-BR" sz="2800" i="1" dirty="0"/>
              <a:t>ServerSocket</a:t>
            </a:r>
            <a:r>
              <a:rPr lang="pt-BR" sz="2800" dirty="0"/>
              <a:t> e </a:t>
            </a:r>
            <a:r>
              <a:rPr lang="pt-BR" sz="2800" i="1" dirty="0"/>
              <a:t>Socket</a:t>
            </a:r>
            <a:r>
              <a:rPr lang="pt-BR" sz="2800" dirty="0"/>
              <a:t>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773E3E-7AF2-1141-8E4C-B87C9F3A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7" y="2075649"/>
            <a:ext cx="10669725" cy="4566691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dirty="0"/>
              <a:t>Este é o modelo de execução que você provavelmente aprendeu com sua primeira linguagem de programação</a:t>
            </a:r>
          </a:p>
          <a:p>
            <a:r>
              <a:rPr lang="en-US" sz="2800" dirty="0"/>
              <a:t>Se você aprendeu a fazer teste de mesa, tais testes baseiam-se em chamadas bloqueantes</a:t>
            </a:r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73E577-D7D9-2746-8B05-CA28539C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391" y="2075649"/>
            <a:ext cx="10643221" cy="4566691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dirty="0"/>
              <a:t>Apesar de atrasar a execução da aplicação, isto facilita muito o desenvolvimento</a:t>
            </a:r>
          </a:p>
          <a:p>
            <a:r>
              <a:rPr lang="en-US" sz="2800" dirty="0"/>
              <a:t>Temos mais facilidade em pensar de forma sequencial e escrever nossos algoritmos assim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AFC0C-168F-9149-AD5F-824661C7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218544"/>
            <a:ext cx="10788995" cy="4423796"/>
          </a:xfrm>
        </p:spPr>
        <p:txBody>
          <a:bodyPr>
            <a:noAutofit/>
          </a:bodyPr>
          <a:lstStyle/>
          <a:p>
            <a:r>
              <a:rPr lang="en-US" sz="2800" dirty="0"/>
              <a:t>Sabemos que cada linha de código é executada sequencialmente</a:t>
            </a:r>
          </a:p>
          <a:p>
            <a:r>
              <a:rPr lang="en-US" sz="2800" dirty="0"/>
              <a:t>A próxima linha só é executada quando a anterior terminar</a:t>
            </a:r>
          </a:p>
          <a:p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249168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</a:rPr>
              <a:t>Threads: trilhas/</a:t>
            </a:r>
            <a:r>
              <a:rPr lang="pt-BR" sz="54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rgbClr val="6D6E71"/>
                  </a:outerShdw>
                </a:effectLst>
              </a:rPr>
              <a:t>caminhos</a:t>
            </a:r>
            <a:r>
              <a:rPr lang="pt-BR" sz="5400" b="1" dirty="0">
                <a:solidFill>
                  <a:schemeClr val="bg2"/>
                </a:solidFill>
              </a:rPr>
              <a:t>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BA4834-B375-1C48-AC52-2E78FEE3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3200" b="1" dirty="0">
                <a:solidFill>
                  <a:schemeClr val="bg2"/>
                </a:solidFill>
              </a:rPr>
              <a:t>(</a:t>
            </a:r>
            <a:r>
              <a:rPr lang="pt-BR" sz="3200" b="1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</a:rPr>
              <a:t>)</a:t>
            </a:r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396871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3200" b="1" dirty="0">
                <a:solidFill>
                  <a:schemeClr val="bg2"/>
                </a:solidFill>
              </a:rPr>
              <a:t>Google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3200" b="1" dirty="0">
                <a:solidFill>
                  <a:schemeClr val="bg2"/>
                </a:solidFill>
              </a:rPr>
              <a:t>Apple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iOS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2087308"/>
            <a:ext cx="10710133" cy="4073647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  <a:p>
            <a:r>
              <a:rPr lang="pt-BR" sz="3200" b="1" dirty="0">
                <a:solidFill>
                  <a:schemeClr val="bg2"/>
                </a:solidFill>
              </a:rPr>
              <a:t>Cada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adicional normalmente deve ser criada pelo programador para executar uma determinada tarefa em paralelo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721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2"/>
                </a:solidFill>
              </a:rPr>
              <a:t>Toda aplicação tem ao menos uma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que é criada automaticamente quando é iniciada.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é chamada de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principal 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Na plataforma Java, a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Java Virtual Machine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(JVM) cria tal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 código das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Threads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é o que de fato é executado pelo processador (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8B1526-B71D-1442-AA92-E620FDBB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645A0F-8EBE-8E4F-9D5E-3E8222E1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5CFAADE-0989-AB43-9C3B-0BC861FFE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130" y="2218544"/>
            <a:ext cx="10709482" cy="4423796"/>
          </a:xfrm>
        </p:spPr>
        <p:txBody>
          <a:bodyPr>
            <a:noAutofit/>
          </a:bodyPr>
          <a:lstStyle/>
          <a:p>
            <a:r>
              <a:rPr lang="pt-BR" sz="2800" dirty="0"/>
              <a:t>O programador então não precisa escrever código para criar a </a:t>
            </a:r>
            <a:r>
              <a:rPr lang="pt-BR" sz="2800" i="1" dirty="0"/>
              <a:t>Thread </a:t>
            </a:r>
            <a:r>
              <a:rPr lang="pt-BR" sz="2800" dirty="0"/>
              <a:t>principal.</a:t>
            </a:r>
          </a:p>
          <a:p>
            <a:r>
              <a:rPr lang="pt-BR" sz="2800" dirty="0"/>
              <a:t>Ela a a </a:t>
            </a:r>
            <a:r>
              <a:rPr lang="pt-BR" sz="2800" i="1" dirty="0"/>
              <a:t>Thread</a:t>
            </a:r>
            <a:r>
              <a:rPr lang="pt-BR" sz="2800" dirty="0"/>
              <a:t> que inicia a aplicação.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782EBD-1415-0F4A-9755-9CBACA83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" y="4482063"/>
            <a:ext cx="11574826" cy="2384672"/>
          </a:xfrm>
        </p:spPr>
        <p:txBody>
          <a:bodyPr>
            <a:noAutofit/>
          </a:bodyPr>
          <a:lstStyle/>
          <a:p>
            <a:r>
              <a:rPr lang="pt-PT" sz="2600" dirty="0"/>
              <a:t>O programador pode criar </a:t>
            </a:r>
            <a:r>
              <a:rPr lang="pt-PT" sz="2600" i="1" dirty="0" err="1"/>
              <a:t>Threads</a:t>
            </a:r>
            <a:r>
              <a:rPr lang="pt-PT" sz="2600" dirty="0"/>
              <a:t> adicionais</a:t>
            </a:r>
          </a:p>
          <a:p>
            <a:r>
              <a:rPr lang="pt-PT" sz="2600" dirty="0"/>
              <a:t>Cada </a:t>
            </a:r>
            <a:r>
              <a:rPr lang="pt-PT" sz="2600" i="1" dirty="0" err="1"/>
              <a:t>Thread</a:t>
            </a:r>
            <a:r>
              <a:rPr lang="pt-PT" sz="2600" dirty="0"/>
              <a:t> pode executar uma tarefa diferente</a:t>
            </a:r>
          </a:p>
          <a:p>
            <a:r>
              <a:rPr lang="pt-PT" sz="2600" dirty="0"/>
              <a:t>Cada uma pode ter um código com diferentes níveis de complexidade computacional para executar</a:t>
            </a:r>
          </a:p>
          <a:p>
            <a:r>
              <a:rPr lang="pt-PT" sz="2600" dirty="0"/>
              <a:t>Podem executar mais rápida ou lentamente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Podem executar tem tempos diferentes</a:t>
            </a:r>
          </a:p>
          <a:p>
            <a:r>
              <a:rPr lang="pt-PT" sz="2600" dirty="0"/>
              <a:t>Isto depende de vários fatores como</a:t>
            </a:r>
            <a:r>
              <a:rPr lang="en-US" sz="2400" dirty="0"/>
              <a:t>: </a:t>
            </a:r>
            <a:r>
              <a:rPr lang="en-US" sz="2400" dirty="0" err="1"/>
              <a:t>prioridade</a:t>
            </a:r>
            <a:r>
              <a:rPr lang="en-US" sz="2400" dirty="0"/>
              <a:t> da </a:t>
            </a:r>
            <a:r>
              <a:rPr lang="en-US" sz="2400" i="1" dirty="0"/>
              <a:t>Thread</a:t>
            </a:r>
            <a:r>
              <a:rPr lang="en-US" sz="2400" dirty="0"/>
              <a:t>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execução</a:t>
            </a:r>
            <a:r>
              <a:rPr lang="en-US" sz="2400" dirty="0"/>
              <a:t> no SO,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processadores</a:t>
            </a:r>
            <a:r>
              <a:rPr lang="en-US" sz="2400" dirty="0"/>
              <a:t> </a:t>
            </a:r>
            <a:r>
              <a:rPr lang="en-US" sz="2400" dirty="0" err="1"/>
              <a:t>disponíveis</a:t>
            </a:r>
            <a:r>
              <a:rPr lang="en-US" sz="2400" dirty="0"/>
              <a:t>, </a:t>
            </a:r>
            <a:r>
              <a:rPr lang="en-US" sz="2400" dirty="0" err="1"/>
              <a:t>tipo</a:t>
            </a:r>
            <a:r>
              <a:rPr lang="en-US" sz="2400" dirty="0"/>
              <a:t> de </a:t>
            </a:r>
            <a:r>
              <a:rPr lang="en-US" sz="2400" dirty="0" err="1"/>
              <a:t>tarefa</a:t>
            </a:r>
            <a:r>
              <a:rPr lang="en-US" sz="2400" dirty="0"/>
              <a:t> </a:t>
            </a:r>
            <a:r>
              <a:rPr lang="en-US" sz="2400" dirty="0" err="1"/>
              <a:t>realizada</a:t>
            </a:r>
            <a:r>
              <a:rPr lang="en-US" sz="2400" dirty="0"/>
              <a:t> pela Thread</a:t>
            </a:r>
          </a:p>
          <a:p>
            <a:r>
              <a:rPr lang="en-US" sz="2400" dirty="0" err="1"/>
              <a:t>Assim</a:t>
            </a:r>
            <a:r>
              <a:rPr lang="en-US" sz="2400" dirty="0"/>
              <a:t>, </a:t>
            </a:r>
            <a:r>
              <a:rPr lang="en-US" sz="2400" dirty="0" err="1"/>
              <a:t>certas</a:t>
            </a:r>
            <a:r>
              <a:rPr lang="en-US" sz="2400" dirty="0"/>
              <a:t>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estar</a:t>
            </a:r>
            <a:r>
              <a:rPr lang="en-US" sz="2400" dirty="0"/>
              <a:t> </a:t>
            </a:r>
            <a:r>
              <a:rPr lang="en-US" sz="2400" dirty="0" err="1"/>
              <a:t>pausadas</a:t>
            </a:r>
            <a:r>
              <a:rPr lang="en-US" sz="2400" dirty="0"/>
              <a:t> </a:t>
            </a:r>
            <a:r>
              <a:rPr lang="en-US" sz="2400" dirty="0" err="1"/>
              <a:t>enquanto</a:t>
            </a:r>
            <a:r>
              <a:rPr lang="en-US" sz="2400" dirty="0"/>
              <a:t> </a:t>
            </a:r>
            <a:r>
              <a:rPr lang="en-US" sz="2400" dirty="0" err="1"/>
              <a:t>outras</a:t>
            </a:r>
            <a:r>
              <a:rPr lang="en-US" sz="2400" dirty="0"/>
              <a:t> </a:t>
            </a:r>
            <a:r>
              <a:rPr lang="en-US" sz="2400" dirty="0" err="1"/>
              <a:t>executam</a:t>
            </a:r>
            <a:endParaRPr lang="pt-PT" sz="2600" dirty="0"/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16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447E979F-2E83-734A-9988-F84BD826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Em qualquer momento um </a:t>
            </a:r>
            <a:r>
              <a:rPr lang="pt-PT" sz="2600" i="1" dirty="0" err="1"/>
              <a:t>Thread</a:t>
            </a:r>
            <a:r>
              <a:rPr lang="pt-PT" sz="2600" dirty="0"/>
              <a:t> pausada pode voltar a executar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  <p:bldP spid="20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4FE9B-98DF-DA4B-AB0C-9ACEE96DB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O número de Threads que podem ser criados por um usuário comum ou </a:t>
            </a:r>
            <a:r>
              <a:rPr lang="pt-BR" dirty="0" err="1"/>
              <a:t>super</a:t>
            </a:r>
            <a:r>
              <a:rPr lang="pt-BR" dirty="0"/>
              <a:t> usuário (</a:t>
            </a:r>
            <a:r>
              <a:rPr lang="pt-BR" i="1" dirty="0"/>
              <a:t>root</a:t>
            </a:r>
            <a:r>
              <a:rPr lang="pt-BR" dirty="0"/>
              <a:t>) depende de cada sistema operacional.</a:t>
            </a:r>
          </a:p>
          <a:p>
            <a:r>
              <a:rPr lang="pt-BR" dirty="0"/>
              <a:t>Diferentes distribuições Linux podem definir diferentes limites.</a:t>
            </a:r>
          </a:p>
          <a:p>
            <a:r>
              <a:rPr lang="pt-BR" dirty="0"/>
              <a:t>Em Linux/</a:t>
            </a:r>
            <a:r>
              <a:rPr lang="pt-BR" dirty="0" err="1"/>
              <a:t>macOS</a:t>
            </a:r>
            <a:r>
              <a:rPr lang="pt-BR" dirty="0"/>
              <a:t> o comando </a:t>
            </a:r>
            <a:r>
              <a:rPr lang="pt-BR" i="1" dirty="0" err="1"/>
              <a:t>ulimit</a:t>
            </a:r>
            <a:r>
              <a:rPr lang="pt-BR" dirty="0"/>
              <a:t> permite exibir e alterar alguns destes limites</a:t>
            </a:r>
          </a:p>
          <a:p>
            <a:r>
              <a:rPr lang="pt-BR" dirty="0"/>
              <a:t>Exibir limites: </a:t>
            </a:r>
            <a:r>
              <a:rPr lang="pt-BR" i="1" dirty="0" err="1"/>
              <a:t>ulimit</a:t>
            </a:r>
            <a:r>
              <a:rPr lang="pt-BR" i="1" dirty="0"/>
              <a:t> –a</a:t>
            </a:r>
          </a:p>
          <a:p>
            <a:r>
              <a:rPr lang="pt-BR" dirty="0"/>
              <a:t>O comando exibe o número máximo de processos que podem ser executados. Neste caso, o número de processos significa o número de </a:t>
            </a:r>
            <a:r>
              <a:rPr lang="pt-BR" i="1" dirty="0"/>
              <a:t>Threads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0371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544" y="2194560"/>
            <a:ext cx="9287656" cy="4024125"/>
          </a:xfrm>
        </p:spPr>
        <p:txBody>
          <a:bodyPr>
            <a:normAutofit/>
          </a:bodyPr>
          <a:lstStyle/>
          <a:p>
            <a:r>
              <a:rPr lang="pt-BR" sz="2800" dirty="0"/>
              <a:t>Recurso do SO que permite que aplicações em máquinas diferentes (ou na mesma máquina) se comuniquem</a:t>
            </a:r>
          </a:p>
          <a:p>
            <a:r>
              <a:rPr lang="pt-BR" sz="2800" dirty="0"/>
              <a:t>Permite que uma aplicação servidora se comunique com os clientes e vice-versa</a:t>
            </a:r>
          </a:p>
          <a:p>
            <a:r>
              <a:rPr lang="pt-BR" sz="2800" dirty="0"/>
              <a:t>A comunicação entre as aplicações ocorre por meio de algum protocolo como TCP/IP ou UDP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37B1F-223E-3B4B-92F1-FDA0BF15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012" y="-9249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77530"/>
            <a:ext cx="8915400" cy="47147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2800" b="1" dirty="0"/>
              <a:t>Socket = Tomada</a:t>
            </a:r>
          </a:p>
          <a:p>
            <a:r>
              <a:rPr lang="pt-BR" sz="2800" dirty="0"/>
              <a:t>Uma tomada só tem utilidade de fato quando algum aparelho é plugado (conectado) à ela</a:t>
            </a:r>
          </a:p>
          <a:p>
            <a:r>
              <a:rPr lang="pt-BR" sz="2800" dirty="0"/>
              <a:t>Após plugar um aparelho, é fechado um circuito por onde passa eletricidade (comunicação) até o aparelho</a:t>
            </a:r>
          </a:p>
          <a:p>
            <a:r>
              <a:rPr lang="pt-BR" sz="2800" dirty="0"/>
              <a:t>Em programação, um socket representa um canal de comunicação bi-direcional entre duas aplicações</a:t>
            </a:r>
          </a:p>
          <a:p>
            <a:r>
              <a:rPr lang="pt-BR" sz="2800" dirty="0"/>
              <a:t>Fica a critério das aplicações enviarem e/ou receberem dados por 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F91A2-63E2-034B-BBEF-30A813AF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0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953" y="1828800"/>
            <a:ext cx="8915400" cy="4729776"/>
          </a:xfrm>
        </p:spPr>
        <p:txBody>
          <a:bodyPr>
            <a:normAutofit/>
          </a:bodyPr>
          <a:lstStyle/>
          <a:p>
            <a:r>
              <a:rPr lang="pt-BR" sz="2800" dirty="0"/>
              <a:t>Uma aplicação servidora terá um socket no qual os clientes conectam</a:t>
            </a:r>
          </a:p>
          <a:p>
            <a:r>
              <a:rPr lang="pt-BR" sz="2800" dirty="0"/>
              <a:t>Tendo-se um socket aberto no servidor, é aberta uma porta por onde conexões podem ser estabelecidas</a:t>
            </a:r>
          </a:p>
          <a:p>
            <a:r>
              <a:rPr lang="pt-BR" sz="2800" dirty="0"/>
              <a:t>Dizemos que o servidor fica escutando em tal porta</a:t>
            </a:r>
          </a:p>
          <a:p>
            <a:r>
              <a:rPr lang="pt-BR" sz="2800" dirty="0"/>
              <a:t>O cliente conecta em tal socket estabelecendo um canal de comunicação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C1DD6B-AA42-4E49-A03A-70B12909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34E37A-D680-5848-9DD5-340CDADAB003}"/>
              </a:ext>
            </a:extLst>
          </p:cNvPr>
          <p:cNvGrpSpPr/>
          <p:nvPr/>
        </p:nvGrpSpPr>
        <p:grpSpPr>
          <a:xfrm>
            <a:off x="3996707" y="4653577"/>
            <a:ext cx="7682650" cy="2019817"/>
            <a:chOff x="3996707" y="4653577"/>
            <a:chExt cx="7682650" cy="2019817"/>
          </a:xfrm>
        </p:grpSpPr>
        <p:pic>
          <p:nvPicPr>
            <p:cNvPr id="7" name="Picture 6" descr="A picture containing person, indoor, holding, hand&#13;&#10;&#13;&#10;Description automatically generated">
              <a:extLst>
                <a:ext uri="{FF2B5EF4-FFF2-40B4-BE49-F238E27FC236}">
                  <a16:creationId xmlns:a16="http://schemas.microsoft.com/office/drawing/2014/main" id="{2AE6DDD1-79D7-944E-B8C0-F91C1362B0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50"/>
            <a:stretch/>
          </p:blipFill>
          <p:spPr>
            <a:xfrm>
              <a:off x="9602788" y="4653577"/>
              <a:ext cx="2076569" cy="19049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0844D9-7347-9B41-8527-13174F6DB3D2}"/>
                </a:ext>
              </a:extLst>
            </p:cNvPr>
            <p:cNvSpPr txBox="1"/>
            <p:nvPr/>
          </p:nvSpPr>
          <p:spPr>
            <a:xfrm>
              <a:off x="3996707" y="6457950"/>
              <a:ext cx="42082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800" dirty="0"/>
                <a:t>Imagem: </a:t>
              </a:r>
              <a:r>
                <a:rPr lang="pt-BR" sz="800" dirty="0" err="1"/>
                <a:t>https</a:t>
              </a:r>
              <a:r>
                <a:rPr lang="pt-BR" sz="800" dirty="0"/>
                <a:t>://</a:t>
              </a:r>
              <a:r>
                <a:rPr lang="pt-BR" sz="800" dirty="0" err="1"/>
                <a:t>www.fluentu.com</a:t>
              </a:r>
              <a:r>
                <a:rPr lang="pt-BR" sz="800" dirty="0"/>
                <a:t>/blog/</a:t>
              </a:r>
              <a:r>
                <a:rPr lang="pt-BR" sz="800" dirty="0" err="1"/>
                <a:t>educator-english</a:t>
              </a:r>
              <a:r>
                <a:rPr lang="pt-BR" sz="800" dirty="0"/>
                <a:t>/</a:t>
              </a:r>
              <a:r>
                <a:rPr lang="pt-BR" sz="800" dirty="0" err="1"/>
                <a:t>esl-listening-exercises</a:t>
              </a:r>
              <a:r>
                <a:rPr lang="pt-BR" sz="800" dirty="0"/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751" y="431421"/>
            <a:ext cx="9600861" cy="1280890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Sockets servidor e cliente: </a:t>
            </a:r>
            <a:br>
              <a:rPr lang="pt-BR" b="1" dirty="0"/>
            </a:br>
            <a:r>
              <a:rPr lang="pt-BR" b="1" dirty="0"/>
              <a:t>uma visão geral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A93448-091C-B14A-B0D4-A4F2CA30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6878" y="15087"/>
            <a:ext cx="8211786" cy="1293028"/>
          </a:xfrm>
        </p:spPr>
        <p:txBody>
          <a:bodyPr/>
          <a:lstStyle/>
          <a:p>
            <a:pPr algn="ctr"/>
            <a:r>
              <a:rPr lang="pt-BR" b="1" dirty="0"/>
              <a:t>Sockets: detalhes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1357724"/>
            <a:ext cx="10961273" cy="1747552"/>
          </a:xfrm>
        </p:spPr>
        <p:txBody>
          <a:bodyPr>
            <a:noAutofit/>
          </a:bodyPr>
          <a:lstStyle/>
          <a:p>
            <a:r>
              <a:rPr lang="pt-BR" sz="2800" dirty="0"/>
              <a:t>Cada cliente ao conectar no servidor cria um socket para enviar e receber dados do servidor</a:t>
            </a:r>
          </a:p>
          <a:p>
            <a:r>
              <a:rPr lang="pt-BR" sz="2800" dirty="0"/>
              <a:t>Para cada cliente conectado, o servidor também cria um socket para receber e enviar dados para tal cliente</a:t>
            </a:r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37BCC60-E53F-8C46-9D6C-84861C93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524DA9-3214-3B41-A725-180C0F123DCE}"/>
              </a:ext>
            </a:extLst>
          </p:cNvPr>
          <p:cNvGrpSpPr/>
          <p:nvPr/>
        </p:nvGrpSpPr>
        <p:grpSpPr>
          <a:xfrm>
            <a:off x="9350358" y="3462913"/>
            <a:ext cx="1561815" cy="1427494"/>
            <a:chOff x="9350358" y="3462913"/>
            <a:chExt cx="1561815" cy="142749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C4ED9DC-D580-6243-9CEB-92AC138786E1}"/>
                </a:ext>
              </a:extLst>
            </p:cNvPr>
            <p:cNvSpPr/>
            <p:nvPr/>
          </p:nvSpPr>
          <p:spPr>
            <a:xfrm>
              <a:off x="9350358" y="3462913"/>
              <a:ext cx="1561815" cy="142749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>
              <a:outerShdw blurRad="50800" dist="50800" dir="5400000" algn="ctr" rotWithShape="0">
                <a:schemeClr val="tx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7" descr="A close up of a sign&#13;&#10;&#13;&#10;Description automatically generated">
              <a:extLst>
                <a:ext uri="{FF2B5EF4-FFF2-40B4-BE49-F238E27FC236}">
                  <a16:creationId xmlns:a16="http://schemas.microsoft.com/office/drawing/2014/main" id="{630F1BEF-AB2B-D642-804E-3F8988D42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45316" y="4090080"/>
              <a:ext cx="771901" cy="7719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E13F43-BB56-8648-AF2F-14D89F5113EC}"/>
                </a:ext>
              </a:extLst>
            </p:cNvPr>
            <p:cNvSpPr txBox="1"/>
            <p:nvPr/>
          </p:nvSpPr>
          <p:spPr>
            <a:xfrm>
              <a:off x="9446260" y="3484425"/>
              <a:ext cx="1370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Socket do Cliente 1</a:t>
              </a:r>
            </a:p>
          </p:txBody>
        </p:sp>
      </p:grp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545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22085" y="352399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42865" y="4506510"/>
            <a:ext cx="7188401" cy="690996"/>
          </a:xfrm>
          <a:prstGeom prst="bentConnector3">
            <a:avLst>
              <a:gd name="adj1" fmla="val 70121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25377" y="450349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69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-0.1030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-50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CD25665-DA53-7646-9C15-D81AD6E3FC8A}"/>
              </a:ext>
            </a:extLst>
          </p:cNvPr>
          <p:cNvSpPr/>
          <p:nvPr/>
        </p:nvSpPr>
        <p:spPr>
          <a:xfrm>
            <a:off x="9353672" y="5347132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417" y="976406"/>
            <a:ext cx="10485783" cy="1293028"/>
          </a:xfrm>
        </p:spPr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564BAD-079F-FC42-990A-2FCCF011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09008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0" name="Picture 9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40DDBEE-CE5D-3041-8B5F-38987A6F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5975161"/>
            <a:ext cx="771901" cy="771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05CEE5-4C9A-364C-B579-B39FB7B4EBD1}"/>
              </a:ext>
            </a:extLst>
          </p:cNvPr>
          <p:cNvSpPr txBox="1"/>
          <p:nvPr/>
        </p:nvSpPr>
        <p:spPr>
          <a:xfrm>
            <a:off x="9446260" y="5339026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13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15794" y="5328830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4" name="Picture 13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3835E77-A24B-784F-8A20-F4ACF9D2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19" y="4120559"/>
            <a:ext cx="771901" cy="771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23E6DD-A841-E74C-B355-5C8D4C3E81ED}"/>
              </a:ext>
            </a:extLst>
          </p:cNvPr>
          <p:cNvSpPr txBox="1"/>
          <p:nvPr/>
        </p:nvSpPr>
        <p:spPr>
          <a:xfrm>
            <a:off x="4415794" y="347172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>
            <a:off x="2942865" y="5187092"/>
            <a:ext cx="7163827" cy="1147117"/>
          </a:xfrm>
          <a:prstGeom prst="bentConnector3">
            <a:avLst>
              <a:gd name="adj1" fmla="val 99896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01636" y="633498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38">
            <a:extLst>
              <a:ext uri="{FF2B5EF4-FFF2-40B4-BE49-F238E27FC236}">
                <a16:creationId xmlns:a16="http://schemas.microsoft.com/office/drawing/2014/main" id="{8A82AE34-B66B-F240-A558-FB60BD59D6FC}"/>
              </a:ext>
            </a:extLst>
          </p:cNvPr>
          <p:cNvCxnSpPr>
            <a:cxnSpLocks/>
          </p:cNvCxnSpPr>
          <p:nvPr/>
        </p:nvCxnSpPr>
        <p:spPr>
          <a:xfrm flipH="1">
            <a:off x="5100800" y="4493658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0.1666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84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Vapor Trail">
  <a:themeElements>
    <a:clrScheme name="Custom 6">
      <a:dk1>
        <a:srgbClr val="000000"/>
      </a:dk1>
      <a:lt1>
        <a:srgbClr val="000000"/>
      </a:lt1>
      <a:dk2>
        <a:srgbClr val="FEFFFF"/>
      </a:dk2>
      <a:lt2>
        <a:srgbClr val="FEFFFF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4473</TotalTime>
  <Words>1590</Words>
  <Application>Microsoft Macintosh PowerPoint</Application>
  <PresentationFormat>Widescreen</PresentationFormat>
  <Paragraphs>222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Century Gothic</vt:lpstr>
      <vt:lpstr>Vapor Trail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 servidor e cliente:  uma visão geral do funcionamento</vt:lpstr>
      <vt:lpstr>Sockets: detalhes</vt:lpstr>
      <vt:lpstr>Sockets: detalhes do funcionamento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InputStream</vt:lpstr>
      <vt:lpstr>Objetos InputStream</vt:lpstr>
      <vt:lpstr>Objetos InputStream/OutputStream</vt:lpstr>
      <vt:lpstr>Objetos 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</vt:lpstr>
      <vt:lpstr>Threads</vt:lpstr>
      <vt:lpstr>Threads</vt:lpstr>
      <vt:lpstr>Threads</vt:lpstr>
      <vt:lpstr>Threads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338</cp:revision>
  <cp:lastPrinted>2018-10-31T18:58:06Z</cp:lastPrinted>
  <dcterms:created xsi:type="dcterms:W3CDTF">2018-10-29T17:43:05Z</dcterms:created>
  <dcterms:modified xsi:type="dcterms:W3CDTF">2019-04-10T13:04:21Z</dcterms:modified>
</cp:coreProperties>
</file>

<file path=docProps/thumbnail.jpeg>
</file>